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4" r:id="rId6"/>
    <p:sldId id="266" r:id="rId7"/>
    <p:sldId id="267" r:id="rId8"/>
    <p:sldId id="268" r:id="rId9"/>
    <p:sldId id="269" r:id="rId10"/>
    <p:sldId id="260" r:id="rId11"/>
    <p:sldId id="262" r:id="rId12"/>
    <p:sldId id="261" r:id="rId13"/>
    <p:sldId id="263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6808"/>
    <a:srgbClr val="404F2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EB8CBB-6165-45D1-B1E2-47D6C9C7B32D}" type="datetimeFigureOut">
              <a:rPr lang="ru-RU" smtClean="0"/>
              <a:pPr/>
              <a:t>28.04.2015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A2BA8C-BAEF-4378-ABA5-9E0E8AD3D73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A2BA8C-BAEF-4378-ABA5-9E0E8AD3D73B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A2BA8C-BAEF-4378-ABA5-9E0E8AD3D73B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2123728" cy="6858000"/>
          </a:xfrm>
          <a:prstGeom prst="rect">
            <a:avLst/>
          </a:prstGeom>
          <a:solidFill>
            <a:srgbClr val="1D6808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0" y="0"/>
            <a:ext cx="1691680" cy="6858000"/>
          </a:xfrm>
          <a:prstGeom prst="triangle">
            <a:avLst>
              <a:gd name="adj" fmla="val 10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857356" y="2000240"/>
            <a:ext cx="7107132" cy="222084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latin typeface="Impact" pitchFamily="34" charset="0"/>
                <a:cs typeface="Arial" pitchFamily="34" charset="0"/>
              </a:rPr>
              <a:t>Критерии   оценки </a:t>
            </a:r>
          </a:p>
          <a:p>
            <a:pPr algn="ctr"/>
            <a:r>
              <a:rPr lang="ru-RU" sz="36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latin typeface="Impact" pitchFamily="34" charset="0"/>
                <a:cs typeface="Arial" pitchFamily="34" charset="0"/>
              </a:rPr>
              <a:t>основных  и дополнительных   профессиональных образовательных   программ</a:t>
            </a:r>
            <a:endParaRPr lang="ru-RU" sz="3600" b="1" dirty="0">
              <a:ln>
                <a:solidFill>
                  <a:schemeClr val="accent3">
                    <a:lumMod val="50000"/>
                  </a:schemeClr>
                </a:solidFill>
              </a:ln>
              <a:latin typeface="Impact" pitchFamily="34" charset="0"/>
              <a:cs typeface="Arial" pitchFamily="34" charset="0"/>
            </a:endParaRPr>
          </a:p>
        </p:txBody>
      </p:sp>
      <p:pic>
        <p:nvPicPr>
          <p:cNvPr id="7" name="Picture 6" descr="http://www.tmn-tlt.ru/bitrix/templates/hs_red_default/images/tlt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619125" cy="76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1547664" cy="6858000"/>
          </a:xfrm>
          <a:prstGeom prst="rect">
            <a:avLst/>
          </a:prstGeom>
          <a:solidFill>
            <a:srgbClr val="1D6808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0" y="0"/>
            <a:ext cx="1331640" cy="6858000"/>
          </a:xfrm>
          <a:prstGeom prst="triangle">
            <a:avLst>
              <a:gd name="adj" fmla="val 10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6" descr="http://www.tmn-tlt.ru/bitrix/templates/hs_red_default/images/tlt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619125" cy="762000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1835696" y="764704"/>
            <a:ext cx="669674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ts val="1900"/>
              </a:lnSpc>
            </a:pPr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МОНИТОРИНГ ОСНОВНЫХ ПРОФЕССИОНАЛЬНЫХ ОБРАЗОВАТЕЛЬНЫХ ПРОГРАММ ГАПОУ ТО «_________»</a:t>
            </a:r>
            <a:endParaRPr lang="ru-RU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000232" y="1928802"/>
          <a:ext cx="4826963" cy="4469130"/>
        </p:xfrm>
        <a:graphic>
          <a:graphicData uri="http://schemas.openxmlformats.org/drawingml/2006/table">
            <a:tbl>
              <a:tblPr/>
              <a:tblGrid>
                <a:gridCol w="1643269"/>
                <a:gridCol w="873964"/>
                <a:gridCol w="810988"/>
                <a:gridCol w="749371"/>
                <a:gridCol w="749371"/>
              </a:tblGrid>
              <a:tr h="394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 СПЕЦИАЛЬНОСТИ</a:t>
                      </a:r>
                      <a:endParaRPr lang="ru-RU" sz="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Calibri"/>
                        </a:rPr>
                        <a:t/>
                      </a:r>
                      <a:br>
                        <a:rPr lang="ru-RU" sz="800" dirty="0">
                          <a:latin typeface="Calibri"/>
                        </a:rPr>
                      </a:b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 КРИТЕРИИ</a:t>
                      </a:r>
                      <a:endParaRPr lang="ru-RU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8931" marR="48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931" marR="48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931" marR="48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931" marR="48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931" marR="48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02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Критерий 1.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i="1">
                          <a:latin typeface="Times New Roman"/>
                          <a:ea typeface="Times New Roman"/>
                          <a:cs typeface="Times New Roman"/>
                        </a:rPr>
                        <a:t> «Цель, содержание  программы и планируемые результаты обучения»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8931" marR="48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931" marR="48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931" marR="48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931" marR="48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931" marR="48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1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1.1.Соответствие содержания программы требованиям ФГОС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8931" marR="48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931" marR="48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931" marR="48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931" marR="48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931" marR="48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1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1.2.Соответствие вариативной части  запросам работодателей и региона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8931" marR="48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931" marR="48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931" marR="48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931" marR="48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931" marR="48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2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"/>
                          <a:ea typeface="Times New Roman"/>
                          <a:cs typeface="Times New Roman"/>
                        </a:rPr>
                        <a:t>1.3.Документы, определяющие содержание и организацию образовательного процесса</a:t>
                      </a: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8931" marR="48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931" marR="48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931" marR="48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931" marR="48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931" marR="48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5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- базисный учебный план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8931" marR="48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931" marR="48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931" marR="48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931" marR="48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931" marR="48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1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- рабочий учебный план базовой подготовки очной  формы обучения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8931" marR="48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931" marR="48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931" marR="48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931" marR="48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931" marR="48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6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- календарный учебный график базовой подготовки очной формы обучения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8931" marR="48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931" marR="48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931" marR="48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931" marR="48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931" marR="48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6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- календарный график аттестации базовой подготовки очной формы обучения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8931" marR="48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931" marR="48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931" marR="48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931" marR="48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931" marR="48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098" name="AutoShape 2"/>
          <p:cNvSpPr>
            <a:spLocks noChangeShapeType="1"/>
          </p:cNvSpPr>
          <p:nvPr/>
        </p:nvSpPr>
        <p:spPr bwMode="auto">
          <a:xfrm>
            <a:off x="2000232" y="2143116"/>
            <a:ext cx="1643074" cy="42862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ая выноска 8"/>
          <p:cNvSpPr/>
          <p:nvPr/>
        </p:nvSpPr>
        <p:spPr>
          <a:xfrm>
            <a:off x="1691680" y="3357562"/>
            <a:ext cx="7272808" cy="2500330"/>
          </a:xfrm>
          <a:prstGeom prst="wedgeRectCallout">
            <a:avLst>
              <a:gd name="adj1" fmla="val 38831"/>
              <a:gd name="adj2" fmla="val -81725"/>
            </a:avLst>
          </a:prstGeom>
          <a:noFill/>
          <a:ln w="50800">
            <a:solidFill>
              <a:srgbClr val="1D68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ts val="2800"/>
              </a:lnSpc>
            </a:pPr>
            <a:r>
              <a:rPr lang="ru-RU" sz="2400" b="1" dirty="0" smtClean="0">
                <a:ln>
                  <a:solidFill>
                    <a:srgbClr val="1D6808"/>
                  </a:solidFill>
                </a:ln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на непрерывное повышение квалификации и профессиональную переподготовку лиц, имеющих профессиональное образование, за пределами основных образовательных программ, в соответствии с квалифика-ционными требованиями к профессиям</a:t>
            </a:r>
            <a:r>
              <a:rPr lang="ru-RU" sz="24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92D05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400" b="1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rgbClr val="92D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1547664" cy="6858000"/>
          </a:xfrm>
          <a:prstGeom prst="rect">
            <a:avLst/>
          </a:prstGeom>
          <a:solidFill>
            <a:srgbClr val="1D6808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0" y="0"/>
            <a:ext cx="1331640" cy="6858000"/>
          </a:xfrm>
          <a:prstGeom prst="triangle">
            <a:avLst>
              <a:gd name="adj" fmla="val 10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6" descr="http://www.tmn-tlt.ru/bitrix/templates/hs_red_default/images/tlt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619125" cy="762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475656" y="1340768"/>
            <a:ext cx="7668344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Реализация дополнительных  профессиональная образовательная программа (ДПОП) направлена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1547664" cy="6858000"/>
          </a:xfrm>
          <a:prstGeom prst="rect">
            <a:avLst/>
          </a:prstGeom>
          <a:solidFill>
            <a:srgbClr val="1D6808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0" y="0"/>
            <a:ext cx="1331640" cy="6858000"/>
          </a:xfrm>
          <a:prstGeom prst="triangle">
            <a:avLst>
              <a:gd name="adj" fmla="val 10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6" descr="http://www.tmn-tlt.ru/bitrix/templates/hs_red_default/images/tlt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619125" cy="762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857356" y="214290"/>
            <a:ext cx="5040560" cy="720080"/>
          </a:xfrm>
          <a:prstGeom prst="rect">
            <a:avLst/>
          </a:prstGeom>
          <a:solidFill>
            <a:srgbClr val="1D68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Критерии оценки ДПОП: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928794" y="1071546"/>
            <a:ext cx="6949280" cy="515456"/>
          </a:xfrm>
          <a:prstGeom prst="rect">
            <a:avLst/>
          </a:prstGeom>
          <a:solidFill>
            <a:srgbClr val="92D050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lnSpc>
                <a:spcPts val="2800"/>
              </a:lnSpc>
            </a:pPr>
            <a:endParaRPr lang="ru-RU" sz="2000" b="1" dirty="0" smtClean="0">
              <a:ln>
                <a:solidFill>
                  <a:srgbClr val="1D6808"/>
                </a:solidFill>
              </a:ln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  <a:p>
            <a:pPr lvl="0" algn="just">
              <a:lnSpc>
                <a:spcPts val="2800"/>
              </a:lnSpc>
            </a:pPr>
            <a:r>
              <a:rPr lang="ru-RU" sz="2000" b="1" dirty="0" smtClean="0">
                <a:ln>
                  <a:solidFill>
                    <a:srgbClr val="1D6808"/>
                  </a:solidFill>
                </a:ln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1. Общая характеристика содержания программы</a:t>
            </a:r>
            <a:r>
              <a:rPr lang="ru-RU" sz="2600" b="1" dirty="0" smtClean="0">
                <a:ln>
                  <a:solidFill>
                    <a:srgbClr val="1D6808"/>
                  </a:solidFill>
                </a:ln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2400" b="1" dirty="0" smtClean="0"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ts val="2800"/>
              </a:lnSpc>
            </a:pPr>
            <a:r>
              <a:rPr lang="ru-RU" sz="2600" b="1" dirty="0" smtClean="0">
                <a:ln>
                  <a:solidFill>
                    <a:srgbClr val="1D6808"/>
                  </a:solidFill>
                </a:ln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600" b="1" dirty="0">
              <a:ln>
                <a:solidFill>
                  <a:srgbClr val="1D6808"/>
                </a:solidFill>
              </a:ln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000232" y="1643050"/>
            <a:ext cx="3143272" cy="372580"/>
          </a:xfrm>
          <a:prstGeom prst="rect">
            <a:avLst/>
          </a:prstGeom>
          <a:solidFill>
            <a:srgbClr val="92D050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lnSpc>
                <a:spcPts val="2800"/>
              </a:lnSpc>
            </a:pPr>
            <a:endParaRPr lang="ru-RU" sz="2000" b="1" dirty="0" smtClean="0">
              <a:ln>
                <a:solidFill>
                  <a:srgbClr val="1D6808"/>
                </a:solidFill>
              </a:ln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  <a:p>
            <a:pPr lvl="0" algn="just">
              <a:lnSpc>
                <a:spcPts val="2800"/>
              </a:lnSpc>
            </a:pPr>
            <a:r>
              <a:rPr lang="ru-RU" sz="2000" b="1" dirty="0" smtClean="0">
                <a:ln>
                  <a:solidFill>
                    <a:srgbClr val="1D6808"/>
                  </a:solidFill>
                </a:ln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1.1. актуальность;</a:t>
            </a:r>
            <a:endParaRPr lang="ru-RU" sz="2400" b="1" dirty="0" smtClean="0"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ts val="2800"/>
              </a:lnSpc>
            </a:pPr>
            <a:r>
              <a:rPr lang="ru-RU" sz="2600" b="1" dirty="0" smtClean="0">
                <a:ln>
                  <a:solidFill>
                    <a:srgbClr val="1D6808"/>
                  </a:solidFill>
                </a:ln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600" b="1" dirty="0">
              <a:ln>
                <a:solidFill>
                  <a:srgbClr val="1D6808"/>
                </a:solidFill>
              </a:ln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000232" y="2500306"/>
            <a:ext cx="3143272" cy="357190"/>
          </a:xfrm>
          <a:prstGeom prst="rect">
            <a:avLst/>
          </a:prstGeom>
          <a:solidFill>
            <a:srgbClr val="92D050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lnSpc>
                <a:spcPts val="2800"/>
              </a:lnSpc>
            </a:pPr>
            <a:endParaRPr lang="ru-RU" sz="2000" b="1" dirty="0" smtClean="0">
              <a:ln>
                <a:solidFill>
                  <a:srgbClr val="1D6808"/>
                </a:solidFill>
              </a:ln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  <a:p>
            <a:pPr lvl="0" algn="just">
              <a:lnSpc>
                <a:spcPts val="2800"/>
              </a:lnSpc>
            </a:pPr>
            <a:r>
              <a:rPr lang="ru-RU" sz="2000" b="1" dirty="0" smtClean="0">
                <a:ln>
                  <a:solidFill>
                    <a:srgbClr val="1D6808"/>
                  </a:solidFill>
                </a:ln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1.3. контролируемость;</a:t>
            </a:r>
            <a:endParaRPr lang="ru-RU" sz="2400" b="1" dirty="0" smtClean="0"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ts val="2800"/>
              </a:lnSpc>
            </a:pPr>
            <a:r>
              <a:rPr lang="ru-RU" sz="2600" b="1" dirty="0" smtClean="0">
                <a:ln>
                  <a:solidFill>
                    <a:srgbClr val="1D6808"/>
                  </a:solidFill>
                </a:ln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600" b="1" dirty="0">
              <a:ln>
                <a:solidFill>
                  <a:srgbClr val="1D6808"/>
                </a:solidFill>
              </a:ln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000232" y="2071678"/>
            <a:ext cx="3143272" cy="357190"/>
          </a:xfrm>
          <a:prstGeom prst="rect">
            <a:avLst/>
          </a:prstGeom>
          <a:solidFill>
            <a:srgbClr val="92D050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lnSpc>
                <a:spcPts val="2800"/>
              </a:lnSpc>
            </a:pPr>
            <a:endParaRPr lang="ru-RU" sz="2000" b="1" dirty="0" smtClean="0">
              <a:ln>
                <a:solidFill>
                  <a:srgbClr val="1D6808"/>
                </a:solidFill>
              </a:ln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  <a:p>
            <a:pPr lvl="0" algn="just">
              <a:lnSpc>
                <a:spcPts val="2800"/>
              </a:lnSpc>
            </a:pPr>
            <a:r>
              <a:rPr lang="ru-RU" sz="2000" b="1" dirty="0" smtClean="0">
                <a:ln>
                  <a:solidFill>
                    <a:srgbClr val="1D6808"/>
                  </a:solidFill>
                </a:ln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1.2. прогностичность</a:t>
            </a:r>
            <a:r>
              <a:rPr lang="ru-RU" sz="2600" b="1" dirty="0" smtClean="0">
                <a:ln>
                  <a:solidFill>
                    <a:srgbClr val="1D6808"/>
                  </a:solidFill>
                </a:ln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;</a:t>
            </a:r>
            <a:endParaRPr lang="ru-RU" sz="2400" b="1" dirty="0" smtClean="0"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ts val="2800"/>
              </a:lnSpc>
            </a:pPr>
            <a:r>
              <a:rPr lang="ru-RU" sz="2600" b="1" dirty="0" smtClean="0">
                <a:ln>
                  <a:solidFill>
                    <a:srgbClr val="1D6808"/>
                  </a:solidFill>
                </a:ln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600" b="1" dirty="0">
              <a:ln>
                <a:solidFill>
                  <a:srgbClr val="1D6808"/>
                </a:solidFill>
              </a:ln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928794" y="3357562"/>
            <a:ext cx="6949280" cy="515456"/>
          </a:xfrm>
          <a:prstGeom prst="rect">
            <a:avLst/>
          </a:prstGeom>
          <a:solidFill>
            <a:srgbClr val="92D050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lnSpc>
                <a:spcPts val="2800"/>
              </a:lnSpc>
            </a:pPr>
            <a:endParaRPr lang="ru-RU" sz="2000" b="1" dirty="0" smtClean="0">
              <a:ln>
                <a:solidFill>
                  <a:srgbClr val="1D6808"/>
                </a:solidFill>
              </a:ln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  <a:p>
            <a:pPr lvl="0" algn="just">
              <a:lnSpc>
                <a:spcPts val="2400"/>
              </a:lnSpc>
            </a:pPr>
            <a:r>
              <a:rPr lang="ru-RU" sz="2000" b="1" dirty="0" smtClean="0">
                <a:ln>
                  <a:solidFill>
                    <a:srgbClr val="1D6808"/>
                  </a:solidFill>
                </a:ln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2. Характеристика содержания структурных элементов программы</a:t>
            </a:r>
            <a:r>
              <a:rPr lang="ru-RU" sz="2600" b="1" dirty="0" smtClean="0">
                <a:ln>
                  <a:solidFill>
                    <a:srgbClr val="1D6808"/>
                  </a:solidFill>
                </a:ln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2400" b="1" dirty="0" smtClean="0"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ts val="2800"/>
              </a:lnSpc>
            </a:pPr>
            <a:r>
              <a:rPr lang="ru-RU" sz="2600" b="1" dirty="0" smtClean="0">
                <a:ln>
                  <a:solidFill>
                    <a:srgbClr val="1D6808"/>
                  </a:solidFill>
                </a:ln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600" b="1" dirty="0">
              <a:ln>
                <a:solidFill>
                  <a:srgbClr val="1D6808"/>
                </a:solidFill>
              </a:ln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000232" y="3929066"/>
            <a:ext cx="5214974" cy="372580"/>
          </a:xfrm>
          <a:prstGeom prst="rect">
            <a:avLst/>
          </a:prstGeom>
          <a:solidFill>
            <a:srgbClr val="92D050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lnSpc>
                <a:spcPts val="2800"/>
              </a:lnSpc>
            </a:pPr>
            <a:endParaRPr lang="ru-RU" sz="2000" b="1" dirty="0" smtClean="0">
              <a:ln>
                <a:solidFill>
                  <a:srgbClr val="1D6808"/>
                </a:solidFill>
              </a:ln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  <a:p>
            <a:pPr lvl="0" algn="just">
              <a:lnSpc>
                <a:spcPts val="2800"/>
              </a:lnSpc>
            </a:pPr>
            <a:r>
              <a:rPr lang="ru-RU" sz="2000" b="1" dirty="0" smtClean="0">
                <a:ln>
                  <a:solidFill>
                    <a:srgbClr val="1D6808"/>
                  </a:solidFill>
                </a:ln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2.1. паспорт программы;</a:t>
            </a:r>
            <a:endParaRPr lang="ru-RU" sz="2400" b="1" dirty="0" smtClean="0"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ts val="2800"/>
              </a:lnSpc>
            </a:pPr>
            <a:r>
              <a:rPr lang="ru-RU" sz="2600" b="1" dirty="0" smtClean="0">
                <a:ln>
                  <a:solidFill>
                    <a:srgbClr val="1D6808"/>
                  </a:solidFill>
                </a:ln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600" b="1" dirty="0">
              <a:ln>
                <a:solidFill>
                  <a:srgbClr val="1D6808"/>
                </a:solidFill>
              </a:ln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000232" y="4357694"/>
            <a:ext cx="5214974" cy="372580"/>
          </a:xfrm>
          <a:prstGeom prst="rect">
            <a:avLst/>
          </a:prstGeom>
          <a:solidFill>
            <a:srgbClr val="92D050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lnSpc>
                <a:spcPts val="2800"/>
              </a:lnSpc>
            </a:pPr>
            <a:endParaRPr lang="ru-RU" sz="2000" b="1" dirty="0" smtClean="0">
              <a:ln>
                <a:solidFill>
                  <a:srgbClr val="1D6808"/>
                </a:solidFill>
              </a:ln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  <a:p>
            <a:pPr lvl="0" algn="just">
              <a:lnSpc>
                <a:spcPts val="2800"/>
              </a:lnSpc>
            </a:pPr>
            <a:r>
              <a:rPr lang="ru-RU" sz="2000" b="1" dirty="0" smtClean="0">
                <a:ln>
                  <a:solidFill>
                    <a:srgbClr val="1D6808"/>
                  </a:solidFill>
                </a:ln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2.2. цель, задачи;</a:t>
            </a:r>
            <a:endParaRPr lang="ru-RU" sz="2400" b="1" dirty="0" smtClean="0"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ts val="2800"/>
              </a:lnSpc>
            </a:pPr>
            <a:r>
              <a:rPr lang="ru-RU" sz="2600" b="1" dirty="0" smtClean="0">
                <a:ln>
                  <a:solidFill>
                    <a:srgbClr val="1D6808"/>
                  </a:solidFill>
                </a:ln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600" b="1" dirty="0">
              <a:ln>
                <a:solidFill>
                  <a:srgbClr val="1D6808"/>
                </a:solidFill>
              </a:ln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000232" y="4786322"/>
            <a:ext cx="5214974" cy="372580"/>
          </a:xfrm>
          <a:prstGeom prst="rect">
            <a:avLst/>
          </a:prstGeom>
          <a:solidFill>
            <a:srgbClr val="92D050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lnSpc>
                <a:spcPts val="2800"/>
              </a:lnSpc>
            </a:pPr>
            <a:endParaRPr lang="ru-RU" sz="2000" b="1" dirty="0" smtClean="0">
              <a:ln>
                <a:solidFill>
                  <a:srgbClr val="1D6808"/>
                </a:solidFill>
              </a:ln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  <a:p>
            <a:pPr lvl="0" algn="just">
              <a:lnSpc>
                <a:spcPts val="2800"/>
              </a:lnSpc>
            </a:pPr>
            <a:r>
              <a:rPr lang="ru-RU" sz="2000" b="1" dirty="0" smtClean="0">
                <a:ln>
                  <a:solidFill>
                    <a:srgbClr val="1D6808"/>
                  </a:solidFill>
                </a:ln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2.3. содержание программы;</a:t>
            </a:r>
            <a:endParaRPr lang="ru-RU" sz="2400" b="1" dirty="0" smtClean="0"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ts val="2800"/>
              </a:lnSpc>
            </a:pPr>
            <a:r>
              <a:rPr lang="ru-RU" sz="2600" b="1" dirty="0" smtClean="0">
                <a:ln>
                  <a:solidFill>
                    <a:srgbClr val="1D6808"/>
                  </a:solidFill>
                </a:ln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600" b="1" dirty="0">
              <a:ln>
                <a:solidFill>
                  <a:srgbClr val="1D6808"/>
                </a:solidFill>
              </a:ln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000232" y="5643578"/>
            <a:ext cx="6643734" cy="500066"/>
          </a:xfrm>
          <a:prstGeom prst="rect">
            <a:avLst/>
          </a:prstGeom>
          <a:solidFill>
            <a:srgbClr val="92D050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lnSpc>
                <a:spcPts val="2800"/>
              </a:lnSpc>
            </a:pPr>
            <a:endParaRPr lang="ru-RU" sz="2000" b="1" dirty="0" smtClean="0">
              <a:ln>
                <a:solidFill>
                  <a:srgbClr val="1D6808"/>
                </a:solidFill>
              </a:ln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  <a:p>
            <a:pPr lvl="0" algn="just">
              <a:lnSpc>
                <a:spcPts val="2100"/>
              </a:lnSpc>
            </a:pPr>
            <a:r>
              <a:rPr lang="ru-RU" sz="2000" b="1" dirty="0" smtClean="0">
                <a:ln>
                  <a:solidFill>
                    <a:srgbClr val="1D6808"/>
                  </a:solidFill>
                </a:ln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2.5. предполагаемые результаты и критерии их оценки.</a:t>
            </a:r>
            <a:endParaRPr lang="ru-RU" sz="2400" b="1" dirty="0" smtClean="0"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ts val="2800"/>
              </a:lnSpc>
            </a:pPr>
            <a:r>
              <a:rPr lang="ru-RU" sz="2600" b="1" dirty="0" smtClean="0">
                <a:ln>
                  <a:solidFill>
                    <a:srgbClr val="1D6808"/>
                  </a:solidFill>
                </a:ln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600" b="1" dirty="0">
              <a:ln>
                <a:solidFill>
                  <a:srgbClr val="1D6808"/>
                </a:solidFill>
              </a:ln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000232" y="5214950"/>
            <a:ext cx="6643734" cy="372580"/>
          </a:xfrm>
          <a:prstGeom prst="rect">
            <a:avLst/>
          </a:prstGeom>
          <a:solidFill>
            <a:srgbClr val="92D050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lnSpc>
                <a:spcPts val="2800"/>
              </a:lnSpc>
            </a:pPr>
            <a:endParaRPr lang="ru-RU" sz="2000" b="1" dirty="0" smtClean="0">
              <a:ln>
                <a:solidFill>
                  <a:srgbClr val="1D6808"/>
                </a:solidFill>
              </a:ln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  <a:p>
            <a:pPr lvl="0" algn="just">
              <a:lnSpc>
                <a:spcPts val="2800"/>
              </a:lnSpc>
            </a:pPr>
            <a:r>
              <a:rPr lang="ru-RU" sz="2000" b="1" dirty="0" smtClean="0">
                <a:ln>
                  <a:solidFill>
                    <a:srgbClr val="1D6808"/>
                  </a:solidFill>
                </a:ln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2.4. условия реализации  программы;</a:t>
            </a:r>
            <a:endParaRPr lang="ru-RU" sz="2400" b="1" dirty="0" smtClean="0"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ts val="2800"/>
              </a:lnSpc>
            </a:pPr>
            <a:r>
              <a:rPr lang="ru-RU" sz="2600" b="1" dirty="0" smtClean="0">
                <a:ln>
                  <a:solidFill>
                    <a:srgbClr val="1D6808"/>
                  </a:solidFill>
                </a:ln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600" b="1" dirty="0">
              <a:ln>
                <a:solidFill>
                  <a:srgbClr val="1D6808"/>
                </a:solidFill>
              </a:ln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000232" y="2928934"/>
            <a:ext cx="3143272" cy="357190"/>
          </a:xfrm>
          <a:prstGeom prst="rect">
            <a:avLst/>
          </a:prstGeom>
          <a:solidFill>
            <a:srgbClr val="92D050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lnSpc>
                <a:spcPts val="2800"/>
              </a:lnSpc>
            </a:pPr>
            <a:endParaRPr lang="ru-RU" sz="2000" b="1" dirty="0" smtClean="0">
              <a:ln>
                <a:solidFill>
                  <a:srgbClr val="1D6808"/>
                </a:solidFill>
              </a:ln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  <a:p>
            <a:pPr lvl="0" algn="just">
              <a:lnSpc>
                <a:spcPts val="2800"/>
              </a:lnSpc>
            </a:pPr>
            <a:r>
              <a:rPr lang="ru-RU" sz="2000" b="1" dirty="0" smtClean="0">
                <a:ln>
                  <a:solidFill>
                    <a:srgbClr val="1D6808"/>
                  </a:solidFill>
                </a:ln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1.4. реальность.</a:t>
            </a:r>
            <a:endParaRPr lang="ru-RU" sz="2400" b="1" dirty="0" smtClean="0"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ts val="2800"/>
              </a:lnSpc>
            </a:pPr>
            <a:r>
              <a:rPr lang="ru-RU" sz="2600" b="1" dirty="0" smtClean="0">
                <a:ln>
                  <a:solidFill>
                    <a:srgbClr val="1D6808"/>
                  </a:solidFill>
                </a:ln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600" b="1" dirty="0">
              <a:ln>
                <a:solidFill>
                  <a:srgbClr val="1D6808"/>
                </a:solidFill>
              </a:ln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1547664" cy="6858000"/>
          </a:xfrm>
          <a:prstGeom prst="rect">
            <a:avLst/>
          </a:prstGeom>
          <a:solidFill>
            <a:srgbClr val="1D6808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0" y="0"/>
            <a:ext cx="1331640" cy="6858000"/>
          </a:xfrm>
          <a:prstGeom prst="triangle">
            <a:avLst>
              <a:gd name="adj" fmla="val 10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6" descr="http://www.tmn-tlt.ru/bitrix/templates/hs_red_default/images/tlt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619125" cy="762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285984" y="1857364"/>
            <a:ext cx="4143404" cy="720080"/>
          </a:xfrm>
          <a:prstGeom prst="rect">
            <a:avLst/>
          </a:prstGeom>
          <a:solidFill>
            <a:srgbClr val="1D68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Предложение </a:t>
            </a:r>
          </a:p>
        </p:txBody>
      </p:sp>
      <p:sp>
        <p:nvSpPr>
          <p:cNvPr id="17" name="Прямоугольная выноска 16"/>
          <p:cNvSpPr/>
          <p:nvPr/>
        </p:nvSpPr>
        <p:spPr>
          <a:xfrm>
            <a:off x="1691680" y="3357562"/>
            <a:ext cx="7272808" cy="2214578"/>
          </a:xfrm>
          <a:prstGeom prst="wedgeRectCallout">
            <a:avLst>
              <a:gd name="adj1" fmla="val -24626"/>
              <a:gd name="adj2" fmla="val -81670"/>
            </a:avLst>
          </a:prstGeom>
          <a:noFill/>
          <a:ln w="50800">
            <a:solidFill>
              <a:srgbClr val="1D68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ts val="2800"/>
              </a:lnSpc>
            </a:pPr>
            <a:r>
              <a:rPr lang="ru-RU" sz="2400" b="1" dirty="0" smtClean="0">
                <a:ln>
                  <a:solidFill>
                    <a:srgbClr val="1D6808"/>
                  </a:solidFill>
                </a:ln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Использовать критерии оценки при проведении мониторинга основных и дополнительных профессиональных образовательных программ, в целях их актуализации на новый учебный год. </a:t>
            </a:r>
            <a:endParaRPr lang="ru-RU" sz="2400" b="1" dirty="0">
              <a:ln>
                <a:solidFill>
                  <a:srgbClr val="1D6808"/>
                </a:solidFill>
              </a:ln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ая выноска 8"/>
          <p:cNvSpPr/>
          <p:nvPr/>
        </p:nvSpPr>
        <p:spPr>
          <a:xfrm>
            <a:off x="1691680" y="2636912"/>
            <a:ext cx="7272808" cy="3384376"/>
          </a:xfrm>
          <a:prstGeom prst="wedgeRectCallout">
            <a:avLst>
              <a:gd name="adj1" fmla="val 44761"/>
              <a:gd name="adj2" fmla="val -57505"/>
            </a:avLst>
          </a:prstGeom>
          <a:noFill/>
          <a:ln w="50800">
            <a:solidFill>
              <a:srgbClr val="1D68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ts val="2800"/>
              </a:lnSpc>
            </a:pPr>
            <a:r>
              <a:rPr lang="ru-RU" sz="2400" b="1" dirty="0" smtClean="0">
                <a:ln>
                  <a:solidFill>
                    <a:srgbClr val="1D6808"/>
                  </a:solidFill>
                </a:ln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это комплексный проект образовательного процесса по определенному уровню и специальности подготовки, представляющий собой систему взаимосвязанных документов (учебно-методические документы, регламентирующие цели, ожидаемые результаты, содержание, условия, система оценки качества освоения обучающимися (ОПОП)</a:t>
            </a:r>
            <a:endParaRPr lang="ru-RU" sz="2400" b="1" dirty="0">
              <a:ln>
                <a:solidFill>
                  <a:srgbClr val="1D6808"/>
                </a:solidFill>
              </a:ln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1547664" cy="6858000"/>
          </a:xfrm>
          <a:prstGeom prst="rect">
            <a:avLst/>
          </a:prstGeom>
          <a:solidFill>
            <a:srgbClr val="1D6808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0" y="0"/>
            <a:ext cx="1331640" cy="6858000"/>
          </a:xfrm>
          <a:prstGeom prst="triangle">
            <a:avLst>
              <a:gd name="adj" fmla="val 10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6" descr="http://www.tmn-tlt.ru/bitrix/templates/hs_red_default/images/tlt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619125" cy="762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475656" y="1340768"/>
            <a:ext cx="7668344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Основная профессиональная образовательная программа (ОПОП) 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1547664" cy="6858000"/>
          </a:xfrm>
          <a:prstGeom prst="rect">
            <a:avLst/>
          </a:prstGeom>
          <a:solidFill>
            <a:srgbClr val="1D6808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0" y="0"/>
            <a:ext cx="1331640" cy="6858000"/>
          </a:xfrm>
          <a:prstGeom prst="triangle">
            <a:avLst>
              <a:gd name="adj" fmla="val 10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763688" y="1340768"/>
            <a:ext cx="7200800" cy="79208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ts val="2800"/>
              </a:lnSpc>
            </a:pPr>
            <a:r>
              <a:rPr lang="ru-RU" sz="2800" b="1" dirty="0" smtClean="0">
                <a:ln>
                  <a:solidFill>
                    <a:srgbClr val="1D6808"/>
                  </a:solidFill>
                </a:ln>
                <a:latin typeface="Arial" pitchFamily="34" charset="0"/>
                <a:cs typeface="Arial" pitchFamily="34" charset="0"/>
              </a:rPr>
              <a:t>- </a:t>
            </a:r>
            <a:r>
              <a:rPr lang="ru-RU" sz="2600" b="1" dirty="0" smtClean="0">
                <a:ln>
                  <a:solidFill>
                    <a:srgbClr val="1D6808"/>
                  </a:solidFill>
                </a:ln>
                <a:latin typeface="Arial" pitchFamily="34" charset="0"/>
                <a:cs typeface="Arial" pitchFamily="34" charset="0"/>
              </a:rPr>
              <a:t>ориентация на результаты, востребованные на рынке;</a:t>
            </a:r>
            <a:endParaRPr lang="ru-RU" sz="2600" b="1" dirty="0">
              <a:ln>
                <a:solidFill>
                  <a:srgbClr val="1D6808"/>
                </a:solidFill>
              </a:ln>
              <a:solidFill>
                <a:srgbClr val="92D05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6" descr="http://www.tmn-tlt.ru/bitrix/templates/hs_red_default/images/tlt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619125" cy="762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763688" y="476672"/>
            <a:ext cx="5040560" cy="720080"/>
          </a:xfrm>
          <a:prstGeom prst="rect">
            <a:avLst/>
          </a:prstGeom>
          <a:solidFill>
            <a:srgbClr val="92D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Основные параметры: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763688" y="2348880"/>
            <a:ext cx="7200800" cy="194421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ts val="2800"/>
              </a:lnSpc>
            </a:pPr>
            <a:r>
              <a:rPr lang="ru-RU" sz="2800" b="1" dirty="0" smtClean="0">
                <a:ln>
                  <a:solidFill>
                    <a:srgbClr val="1D6808"/>
                  </a:solidFill>
                </a:ln>
                <a:latin typeface="Arial" pitchFamily="34" charset="0"/>
                <a:cs typeface="Arial" pitchFamily="34" charset="0"/>
              </a:rPr>
              <a:t>-</a:t>
            </a:r>
            <a:r>
              <a:rPr lang="ru-RU" sz="2800" dirty="0" smtClean="0">
                <a:ln>
                  <a:solidFill>
                    <a:srgbClr val="1D6808"/>
                  </a:solidFill>
                </a:ln>
              </a:rPr>
              <a:t> </a:t>
            </a:r>
            <a:r>
              <a:rPr lang="ru-RU" sz="2600" b="1" dirty="0" smtClean="0">
                <a:ln>
                  <a:solidFill>
                    <a:srgbClr val="1D6808"/>
                  </a:solidFill>
                </a:ln>
                <a:latin typeface="Arial" pitchFamily="34" charset="0"/>
                <a:cs typeface="Arial" pitchFamily="34" charset="0"/>
              </a:rPr>
              <a:t>гибкость структуры программы по отношению к требованиям профессио-нальной среды, к условиям организации процесса обучения, к индивидуальным особенностям обучающихся;</a:t>
            </a:r>
            <a:endParaRPr lang="ru-RU" sz="2600" b="1" dirty="0">
              <a:ln>
                <a:solidFill>
                  <a:srgbClr val="1D6808"/>
                </a:solidFill>
              </a:ln>
              <a:solidFill>
                <a:srgbClr val="92D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63688" y="4509120"/>
            <a:ext cx="7200800" cy="86409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ts val="2800"/>
              </a:lnSpc>
            </a:pPr>
            <a:r>
              <a:rPr lang="ru-RU" sz="2600" b="1" dirty="0" smtClean="0">
                <a:ln>
                  <a:solidFill>
                    <a:srgbClr val="1D6808"/>
                  </a:solidFill>
                </a:ln>
                <a:latin typeface="Arial" pitchFamily="34" charset="0"/>
                <a:cs typeface="Arial" pitchFamily="34" charset="0"/>
              </a:rPr>
              <a:t>- обеспечение прозрачности результатов обучения для потребителей;</a:t>
            </a:r>
            <a:endParaRPr lang="ru-RU" sz="2600" b="1" dirty="0">
              <a:ln>
                <a:solidFill>
                  <a:srgbClr val="1D6808"/>
                </a:solidFill>
              </a:ln>
              <a:solidFill>
                <a:srgbClr val="92D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63688" y="5589240"/>
            <a:ext cx="7200800" cy="93610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ts val="2800"/>
              </a:lnSpc>
            </a:pPr>
            <a:r>
              <a:rPr lang="ru-RU" sz="2600" b="1" dirty="0" smtClean="0">
                <a:ln>
                  <a:solidFill>
                    <a:srgbClr val="1D6808"/>
                  </a:solidFill>
                </a:ln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- определение комплекса условий для эффективной реализации программы.</a:t>
            </a:r>
            <a:endParaRPr lang="ru-RU" sz="2600" b="1" dirty="0">
              <a:ln>
                <a:solidFill>
                  <a:srgbClr val="1D6808"/>
                </a:solidFill>
              </a:ln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1547664" cy="6858000"/>
          </a:xfrm>
          <a:prstGeom prst="rect">
            <a:avLst/>
          </a:prstGeom>
          <a:solidFill>
            <a:srgbClr val="1D6808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0" y="0"/>
            <a:ext cx="1331640" cy="6858000"/>
          </a:xfrm>
          <a:prstGeom prst="triangle">
            <a:avLst>
              <a:gd name="adj" fmla="val 10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907704" y="1484784"/>
            <a:ext cx="6949280" cy="720080"/>
          </a:xfrm>
          <a:prstGeom prst="rect">
            <a:avLst/>
          </a:prstGeom>
          <a:solidFill>
            <a:srgbClr val="92D050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lnSpc>
                <a:spcPts val="2800"/>
              </a:lnSpc>
            </a:pPr>
            <a:endParaRPr lang="ru-RU" sz="2600" b="1" dirty="0" smtClean="0">
              <a:ln>
                <a:solidFill>
                  <a:srgbClr val="1D6808"/>
                </a:solidFill>
              </a:ln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  <a:p>
            <a:pPr lvl="0" algn="just">
              <a:lnSpc>
                <a:spcPts val="2800"/>
              </a:lnSpc>
            </a:pPr>
            <a:r>
              <a:rPr lang="ru-RU" sz="2400" b="1" dirty="0" smtClean="0">
                <a:ln>
                  <a:solidFill>
                    <a:srgbClr val="1D6808"/>
                  </a:solidFill>
                </a:ln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1.</a:t>
            </a:r>
            <a:r>
              <a:rPr lang="ru-RU" sz="2400" b="1" i="1" dirty="0" smtClean="0"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Цель, содержание  программы и планируемые результаты обучения;</a:t>
            </a:r>
            <a:endParaRPr lang="ru-RU" sz="2400" b="1" dirty="0" smtClean="0"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ts val="2800"/>
              </a:lnSpc>
            </a:pPr>
            <a:r>
              <a:rPr lang="ru-RU" sz="2600" b="1" dirty="0" smtClean="0">
                <a:ln>
                  <a:solidFill>
                    <a:srgbClr val="1D6808"/>
                  </a:solidFill>
                </a:ln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600" b="1" dirty="0">
              <a:ln>
                <a:solidFill>
                  <a:srgbClr val="1D6808"/>
                </a:solidFill>
              </a:ln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6" descr="http://www.tmn-tlt.ru/bitrix/templates/hs_red_default/images/tlt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619125" cy="762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763688" y="476672"/>
            <a:ext cx="5040560" cy="720080"/>
          </a:xfrm>
          <a:prstGeom prst="rect">
            <a:avLst/>
          </a:prstGeom>
          <a:solidFill>
            <a:srgbClr val="1D68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Критерии оценки ОПОП: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928794" y="2285992"/>
            <a:ext cx="6949280" cy="648072"/>
          </a:xfrm>
          <a:prstGeom prst="rect">
            <a:avLst/>
          </a:prstGeom>
          <a:solidFill>
            <a:srgbClr val="92D050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lnSpc>
                <a:spcPts val="2800"/>
              </a:lnSpc>
            </a:pPr>
            <a:endParaRPr lang="ru-RU" sz="2600" b="1" dirty="0" smtClean="0">
              <a:ln>
                <a:solidFill>
                  <a:srgbClr val="1D6808"/>
                </a:solidFill>
              </a:ln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  <a:p>
            <a:pPr lvl="0" algn="just">
              <a:lnSpc>
                <a:spcPts val="2800"/>
              </a:lnSpc>
            </a:pPr>
            <a:r>
              <a:rPr lang="ru-RU" sz="2400" b="1" dirty="0" smtClean="0"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2.</a:t>
            </a:r>
            <a:r>
              <a:rPr lang="ru-RU" sz="2400" b="1" i="1" dirty="0" smtClean="0"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Организация учебного процесса;</a:t>
            </a:r>
            <a:endParaRPr lang="ru-RU" sz="2400" dirty="0" smtClean="0"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ts val="2800"/>
              </a:lnSpc>
            </a:pPr>
            <a:r>
              <a:rPr lang="ru-RU" sz="2600" b="1" dirty="0" smtClean="0">
                <a:ln>
                  <a:solidFill>
                    <a:srgbClr val="1D6808"/>
                  </a:solidFill>
                </a:ln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600" b="1" dirty="0">
              <a:ln>
                <a:solidFill>
                  <a:srgbClr val="1D6808"/>
                </a:solidFill>
              </a:ln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928794" y="3000372"/>
            <a:ext cx="6949280" cy="648072"/>
          </a:xfrm>
          <a:prstGeom prst="rect">
            <a:avLst/>
          </a:prstGeom>
          <a:solidFill>
            <a:srgbClr val="92D050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lnSpc>
                <a:spcPts val="2800"/>
              </a:lnSpc>
            </a:pPr>
            <a:endParaRPr lang="ru-RU" sz="2600" b="1" dirty="0" smtClean="0">
              <a:ln>
                <a:solidFill>
                  <a:srgbClr val="1D6808"/>
                </a:solidFill>
              </a:ln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ts val="2800"/>
              </a:lnSpc>
            </a:pPr>
            <a:r>
              <a:rPr lang="ru-RU" sz="2400" b="1" i="1" dirty="0" smtClean="0"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3.Кадры;</a:t>
            </a:r>
            <a:endParaRPr lang="ru-RU" sz="2400" dirty="0" smtClean="0"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ts val="2800"/>
              </a:lnSpc>
            </a:pPr>
            <a:r>
              <a:rPr lang="ru-RU" sz="2600" b="1" dirty="0" smtClean="0">
                <a:ln>
                  <a:solidFill>
                    <a:srgbClr val="1D6808"/>
                  </a:solidFill>
                </a:ln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600" b="1" dirty="0">
              <a:ln>
                <a:solidFill>
                  <a:srgbClr val="1D6808"/>
                </a:solidFill>
              </a:ln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928794" y="3714752"/>
            <a:ext cx="6949280" cy="648072"/>
          </a:xfrm>
          <a:prstGeom prst="rect">
            <a:avLst/>
          </a:prstGeom>
          <a:solidFill>
            <a:srgbClr val="92D050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lnSpc>
                <a:spcPts val="2800"/>
              </a:lnSpc>
            </a:pPr>
            <a:endParaRPr lang="ru-RU" sz="2600" b="1" dirty="0" smtClean="0">
              <a:ln>
                <a:solidFill>
                  <a:srgbClr val="1D6808"/>
                </a:solidFill>
              </a:ln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ts val="2800"/>
              </a:lnSpc>
            </a:pPr>
            <a:r>
              <a:rPr lang="ru-RU" sz="2400" b="1" dirty="0" smtClean="0"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4.</a:t>
            </a:r>
            <a:r>
              <a:rPr lang="ru-RU" sz="2400" b="1" i="1" dirty="0" smtClean="0"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Ресурсы программы;</a:t>
            </a:r>
            <a:endParaRPr lang="ru-RU" sz="2400" i="1" dirty="0" smtClean="0"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ts val="2800"/>
              </a:lnSpc>
            </a:pPr>
            <a:r>
              <a:rPr lang="ru-RU" sz="2600" b="1" dirty="0" smtClean="0">
                <a:ln>
                  <a:solidFill>
                    <a:srgbClr val="1D6808"/>
                  </a:solidFill>
                </a:ln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600" b="1" dirty="0">
              <a:ln>
                <a:solidFill>
                  <a:srgbClr val="1D6808"/>
                </a:solidFill>
              </a:ln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928794" y="4429132"/>
            <a:ext cx="6949280" cy="648072"/>
          </a:xfrm>
          <a:prstGeom prst="rect">
            <a:avLst/>
          </a:prstGeom>
          <a:solidFill>
            <a:srgbClr val="92D050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lnSpc>
                <a:spcPts val="2800"/>
              </a:lnSpc>
            </a:pPr>
            <a:endParaRPr lang="ru-RU" sz="2600" b="1" dirty="0" smtClean="0">
              <a:ln>
                <a:solidFill>
                  <a:srgbClr val="1D6808"/>
                </a:solidFill>
              </a:ln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ts val="2800"/>
              </a:lnSpc>
            </a:pPr>
            <a:r>
              <a:rPr lang="ru-RU" sz="2400" b="1" dirty="0" smtClean="0"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5.</a:t>
            </a:r>
            <a:r>
              <a:rPr lang="ru-RU" sz="2400" b="1" i="1" dirty="0" smtClean="0"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Качество освоения программы.</a:t>
            </a:r>
            <a:endParaRPr lang="ru-RU" sz="2400" i="1" dirty="0" smtClean="0"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ts val="2800"/>
              </a:lnSpc>
            </a:pPr>
            <a:r>
              <a:rPr lang="ru-RU" sz="2600" b="1" dirty="0" smtClean="0">
                <a:ln>
                  <a:solidFill>
                    <a:srgbClr val="1D6808"/>
                  </a:solidFill>
                </a:ln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600" b="1" dirty="0">
              <a:ln>
                <a:solidFill>
                  <a:srgbClr val="1D6808"/>
                </a:solidFill>
              </a:ln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1547664" cy="6858000"/>
          </a:xfrm>
          <a:prstGeom prst="rect">
            <a:avLst/>
          </a:prstGeom>
          <a:solidFill>
            <a:srgbClr val="1D6808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0" y="0"/>
            <a:ext cx="1331640" cy="6858000"/>
          </a:xfrm>
          <a:prstGeom prst="triangle">
            <a:avLst>
              <a:gd name="adj" fmla="val 10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907704" y="1484784"/>
            <a:ext cx="6949280" cy="720080"/>
          </a:xfrm>
          <a:prstGeom prst="rect">
            <a:avLst/>
          </a:prstGeom>
          <a:solidFill>
            <a:srgbClr val="92D050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lnSpc>
                <a:spcPts val="2800"/>
              </a:lnSpc>
            </a:pPr>
            <a:endParaRPr lang="ru-RU" sz="2600" b="1" dirty="0" smtClean="0">
              <a:ln>
                <a:solidFill>
                  <a:srgbClr val="1D6808"/>
                </a:solidFill>
              </a:ln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  <a:p>
            <a:pPr lvl="0" algn="just">
              <a:lnSpc>
                <a:spcPts val="2800"/>
              </a:lnSpc>
            </a:pPr>
            <a:r>
              <a:rPr lang="ru-RU" sz="2400" b="1" i="1" dirty="0" smtClean="0"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Цель</a:t>
            </a:r>
            <a:r>
              <a:rPr lang="ru-RU" sz="2400" b="1" i="1" dirty="0" smtClean="0"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, содержание  программы и планируемые результаты обучения:</a:t>
            </a:r>
            <a:endParaRPr lang="ru-RU" sz="2400" b="1" dirty="0" smtClean="0"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ts val="2800"/>
              </a:lnSpc>
            </a:pPr>
            <a:r>
              <a:rPr lang="ru-RU" sz="2600" b="1" dirty="0" smtClean="0">
                <a:ln>
                  <a:solidFill>
                    <a:srgbClr val="1D6808"/>
                  </a:solidFill>
                </a:ln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600" b="1" dirty="0">
              <a:ln>
                <a:solidFill>
                  <a:srgbClr val="1D6808"/>
                </a:solidFill>
              </a:ln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6" descr="http://www.tmn-tlt.ru/bitrix/templates/hs_red_default/images/tlt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619125" cy="762000"/>
          </a:xfrm>
          <a:prstGeom prst="rect">
            <a:avLst/>
          </a:prstGeom>
          <a:noFill/>
        </p:spPr>
      </p:pic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2071670" y="2357430"/>
          <a:ext cx="6643734" cy="3296860"/>
        </p:xfrm>
        <a:graphic>
          <a:graphicData uri="http://schemas.openxmlformats.org/drawingml/2006/table">
            <a:tbl>
              <a:tblPr/>
              <a:tblGrid>
                <a:gridCol w="6643734"/>
              </a:tblGrid>
              <a:tr h="2532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1.1.Соответствие содержания программы требованиям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ФГОС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2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1.2.Соответствие вариативной части  запросам работодателей и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региона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65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1.3.Документы, определяющие содержание и организацию образовательного </a:t>
                      </a:r>
                      <a:r>
                        <a:rPr lang="ru-RU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процесса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7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1.4.Ежегодное обновление </a:t>
                      </a:r>
                      <a:r>
                        <a:rPr lang="ru-RU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программы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65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1.5.Формулировка результатов обучения  в виде планируемых компетенций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27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1.6.Планируемые рабочие профессии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2285984" y="500042"/>
            <a:ext cx="2000264" cy="642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1D6808"/>
                </a:solidFill>
                <a:latin typeface="Times New Roman" pitchFamily="18" charset="0"/>
                <a:cs typeface="Times New Roman" pitchFamily="18" charset="0"/>
              </a:rPr>
              <a:t>1 критерий</a:t>
            </a:r>
            <a:endParaRPr lang="ru-RU" b="1" dirty="0">
              <a:solidFill>
                <a:srgbClr val="1D6808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1547664" cy="6858000"/>
          </a:xfrm>
          <a:prstGeom prst="rect">
            <a:avLst/>
          </a:prstGeom>
          <a:solidFill>
            <a:srgbClr val="1D6808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0" y="0"/>
            <a:ext cx="1331640" cy="6858000"/>
          </a:xfrm>
          <a:prstGeom prst="triangle">
            <a:avLst>
              <a:gd name="adj" fmla="val 10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6" descr="http://www.tmn-tlt.ru/bitrix/templates/hs_red_default/images/tlt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619125" cy="762000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2285984" y="500042"/>
            <a:ext cx="2000264" cy="642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1D6808"/>
                </a:solidFill>
                <a:latin typeface="Times New Roman" pitchFamily="18" charset="0"/>
                <a:cs typeface="Times New Roman" pitchFamily="18" charset="0"/>
              </a:rPr>
              <a:t>2 критерий</a:t>
            </a:r>
            <a:endParaRPr lang="ru-RU" b="1" dirty="0">
              <a:solidFill>
                <a:srgbClr val="1D680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00232" y="1285860"/>
            <a:ext cx="6949280" cy="648072"/>
          </a:xfrm>
          <a:prstGeom prst="rect">
            <a:avLst/>
          </a:prstGeom>
          <a:solidFill>
            <a:srgbClr val="92D050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lnSpc>
                <a:spcPts val="2800"/>
              </a:lnSpc>
            </a:pPr>
            <a:endParaRPr lang="ru-RU" sz="2600" b="1" dirty="0" smtClean="0">
              <a:ln>
                <a:solidFill>
                  <a:srgbClr val="1D6808"/>
                </a:solidFill>
              </a:ln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  <a:p>
            <a:pPr lvl="0" algn="just">
              <a:lnSpc>
                <a:spcPts val="2800"/>
              </a:lnSpc>
            </a:pPr>
            <a:r>
              <a:rPr lang="ru-RU" sz="2400" b="1" i="1" dirty="0" smtClean="0"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Организация </a:t>
            </a:r>
            <a:r>
              <a:rPr lang="ru-RU" sz="2400" b="1" i="1" dirty="0" smtClean="0"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учебного процесса:</a:t>
            </a:r>
            <a:endParaRPr lang="ru-RU" sz="2400" dirty="0" smtClean="0"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ts val="2800"/>
              </a:lnSpc>
            </a:pPr>
            <a:r>
              <a:rPr lang="ru-RU" sz="2600" b="1" dirty="0" smtClean="0">
                <a:ln>
                  <a:solidFill>
                    <a:srgbClr val="1D6808"/>
                  </a:solidFill>
                </a:ln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600" b="1" dirty="0">
              <a:ln>
                <a:solidFill>
                  <a:srgbClr val="1D6808"/>
                </a:solidFill>
              </a:ln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071670" y="2357430"/>
          <a:ext cx="6858048" cy="2804160"/>
        </p:xfrm>
        <a:graphic>
          <a:graphicData uri="http://schemas.openxmlformats.org/drawingml/2006/table">
            <a:tbl>
              <a:tblPr/>
              <a:tblGrid>
                <a:gridCol w="6858048"/>
              </a:tblGrid>
              <a:tr h="1388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2.1. Механизм непрерывного контроля выполнения учебного плана </a:t>
                      </a:r>
                      <a:endParaRPr lang="ru-RU" sz="16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2.2.Организация самостоятельной </a:t>
                      </a:r>
                      <a:r>
                        <a:rPr lang="ru-RU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работы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2.3.Практика обучения по индивидуальным учебным </a:t>
                      </a:r>
                      <a:r>
                        <a:rPr lang="ru-RU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планам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6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4.Система ликвидации академической задолженности для неуспевающих обучающихся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2.5. Соблюдение норм максимальной учебной </a:t>
                      </a:r>
                      <a:r>
                        <a:rPr lang="ru-RU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нагрузки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1547664" cy="6858000"/>
          </a:xfrm>
          <a:prstGeom prst="rect">
            <a:avLst/>
          </a:prstGeom>
          <a:solidFill>
            <a:srgbClr val="1D6808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0" y="0"/>
            <a:ext cx="1331640" cy="6858000"/>
          </a:xfrm>
          <a:prstGeom prst="triangle">
            <a:avLst>
              <a:gd name="adj" fmla="val 10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6" descr="http://www.tmn-tlt.ru/bitrix/templates/hs_red_default/images/tlt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619125" cy="762000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2285984" y="500042"/>
            <a:ext cx="2000264" cy="642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1D6808"/>
                </a:solidFill>
                <a:latin typeface="Times New Roman" pitchFamily="18" charset="0"/>
                <a:cs typeface="Times New Roman" pitchFamily="18" charset="0"/>
              </a:rPr>
              <a:t>3 критерий</a:t>
            </a:r>
            <a:endParaRPr lang="ru-RU" b="1" dirty="0">
              <a:solidFill>
                <a:srgbClr val="1D680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000232" y="1357298"/>
            <a:ext cx="6949280" cy="648072"/>
          </a:xfrm>
          <a:prstGeom prst="rect">
            <a:avLst/>
          </a:prstGeom>
          <a:solidFill>
            <a:srgbClr val="92D050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lnSpc>
                <a:spcPts val="2800"/>
              </a:lnSpc>
            </a:pPr>
            <a:endParaRPr lang="ru-RU" sz="2600" b="1" dirty="0" smtClean="0">
              <a:ln>
                <a:solidFill>
                  <a:srgbClr val="1D6808"/>
                </a:solidFill>
              </a:ln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ts val="2800"/>
              </a:lnSpc>
            </a:pPr>
            <a:r>
              <a:rPr lang="ru-RU" sz="2400" b="1" i="1" dirty="0" smtClean="0"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Кадры</a:t>
            </a:r>
            <a:r>
              <a:rPr lang="ru-RU" sz="2400" b="1" i="1" dirty="0" smtClean="0"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2400" dirty="0" smtClean="0"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ts val="2800"/>
              </a:lnSpc>
            </a:pPr>
            <a:r>
              <a:rPr lang="ru-RU" sz="2600" b="1" dirty="0" smtClean="0">
                <a:ln>
                  <a:solidFill>
                    <a:srgbClr val="1D6808"/>
                  </a:solidFill>
                </a:ln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600" b="1" dirty="0">
              <a:ln>
                <a:solidFill>
                  <a:srgbClr val="1D6808"/>
                </a:solidFill>
              </a:ln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000232" y="2214554"/>
          <a:ext cx="6858047" cy="2601098"/>
        </p:xfrm>
        <a:graphic>
          <a:graphicData uri="http://schemas.openxmlformats.org/drawingml/2006/table">
            <a:tbl>
              <a:tblPr/>
              <a:tblGrid>
                <a:gridCol w="6858047"/>
              </a:tblGrid>
              <a:tr h="3571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3.1. Авторы – </a:t>
                      </a:r>
                      <a:r>
                        <a:rPr lang="ru-RU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разработчики: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3.1.1.Уровень </a:t>
                      </a:r>
                      <a:r>
                        <a:rPr lang="ru-RU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квалификации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3.1.2.Участие работодателей в разработке программы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3.2. Кадры, реализующие </a:t>
                      </a:r>
                      <a:r>
                        <a:rPr lang="ru-RU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программу: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3.2.1.Уровень квалификации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7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3.2.2.Участие работодателей в реализации программы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1547664" cy="6858000"/>
          </a:xfrm>
          <a:prstGeom prst="rect">
            <a:avLst/>
          </a:prstGeom>
          <a:solidFill>
            <a:srgbClr val="1D6808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0" y="0"/>
            <a:ext cx="1331640" cy="6858000"/>
          </a:xfrm>
          <a:prstGeom prst="triangle">
            <a:avLst>
              <a:gd name="adj" fmla="val 10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6" descr="http://www.tmn-tlt.ru/bitrix/templates/hs_red_default/images/tlt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14290"/>
            <a:ext cx="619125" cy="762000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2285984" y="500042"/>
            <a:ext cx="2000264" cy="642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1D6808"/>
                </a:solidFill>
                <a:latin typeface="Times New Roman" pitchFamily="18" charset="0"/>
                <a:cs typeface="Times New Roman" pitchFamily="18" charset="0"/>
              </a:rPr>
              <a:t>4 критерий</a:t>
            </a:r>
            <a:endParaRPr lang="ru-RU" b="1" dirty="0">
              <a:solidFill>
                <a:srgbClr val="1D680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28794" y="1214422"/>
            <a:ext cx="6949280" cy="648072"/>
          </a:xfrm>
          <a:prstGeom prst="rect">
            <a:avLst/>
          </a:prstGeom>
          <a:solidFill>
            <a:srgbClr val="92D050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lnSpc>
                <a:spcPts val="2800"/>
              </a:lnSpc>
            </a:pPr>
            <a:endParaRPr lang="ru-RU" sz="2600" b="1" dirty="0" smtClean="0">
              <a:ln>
                <a:solidFill>
                  <a:srgbClr val="1D6808"/>
                </a:solidFill>
              </a:ln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ts val="2800"/>
              </a:lnSpc>
            </a:pPr>
            <a:r>
              <a:rPr lang="ru-RU" sz="2400" b="1" i="1" dirty="0" smtClean="0"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Ресурсы </a:t>
            </a:r>
            <a:r>
              <a:rPr lang="ru-RU" sz="2400" b="1" i="1" dirty="0" smtClean="0"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программы:</a:t>
            </a:r>
            <a:endParaRPr lang="ru-RU" sz="2400" i="1" dirty="0" smtClean="0"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ts val="2800"/>
              </a:lnSpc>
            </a:pPr>
            <a:r>
              <a:rPr lang="ru-RU" sz="2600" b="1" dirty="0" smtClean="0">
                <a:ln>
                  <a:solidFill>
                    <a:srgbClr val="1D6808"/>
                  </a:solidFill>
                </a:ln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600" b="1" dirty="0">
              <a:ln>
                <a:solidFill>
                  <a:srgbClr val="1D6808"/>
                </a:solidFill>
              </a:ln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2000232" y="2285992"/>
          <a:ext cx="6786610" cy="3682956"/>
        </p:xfrm>
        <a:graphic>
          <a:graphicData uri="http://schemas.openxmlformats.org/drawingml/2006/table">
            <a:tbl>
              <a:tblPr/>
              <a:tblGrid>
                <a:gridCol w="6786610"/>
              </a:tblGrid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4.1.Материально-техническое </a:t>
                      </a:r>
                      <a:r>
                        <a:rPr lang="ru-RU" sz="1600" b="1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обеспечение: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5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4.1.1.Учебные </a:t>
                      </a:r>
                      <a:r>
                        <a:rPr lang="ru-RU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помещения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5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4.1.2.Полигоны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5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4.1.3.Спортивный комплекс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5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4.1.4.Залы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5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4.2.Информационное </a:t>
                      </a:r>
                      <a:r>
                        <a:rPr lang="ru-RU" sz="1600" b="1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обеспечение: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5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4.2.1.Библиотечный фонд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5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4.2.2.Подключение ресурсов ЭБС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5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4.2.3.Обеспечение доступа к образовательным ресурсам сети  интернет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5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4.2.4.Комплект лицензионного программного обеспечения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1547664" cy="6858000"/>
          </a:xfrm>
          <a:prstGeom prst="rect">
            <a:avLst/>
          </a:prstGeom>
          <a:solidFill>
            <a:srgbClr val="1D6808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0" y="0"/>
            <a:ext cx="1331640" cy="6858000"/>
          </a:xfrm>
          <a:prstGeom prst="triangle">
            <a:avLst>
              <a:gd name="adj" fmla="val 10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6" descr="http://www.tmn-tlt.ru/bitrix/templates/hs_red_default/images/tlt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14290"/>
            <a:ext cx="619125" cy="762000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2285984" y="500042"/>
            <a:ext cx="2000264" cy="642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1D6808"/>
                </a:solidFill>
                <a:latin typeface="Times New Roman" pitchFamily="18" charset="0"/>
                <a:cs typeface="Times New Roman" pitchFamily="18" charset="0"/>
              </a:rPr>
              <a:t>5 критерий</a:t>
            </a:r>
            <a:endParaRPr lang="ru-RU" b="1" dirty="0">
              <a:solidFill>
                <a:srgbClr val="1D680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28794" y="1142984"/>
            <a:ext cx="6949280" cy="648072"/>
          </a:xfrm>
          <a:prstGeom prst="rect">
            <a:avLst/>
          </a:prstGeom>
          <a:solidFill>
            <a:srgbClr val="92D050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lnSpc>
                <a:spcPts val="2800"/>
              </a:lnSpc>
            </a:pPr>
            <a:endParaRPr lang="ru-RU" sz="2600" b="1" dirty="0" smtClean="0">
              <a:ln>
                <a:solidFill>
                  <a:srgbClr val="1D6808"/>
                </a:solidFill>
              </a:ln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ts val="2800"/>
              </a:lnSpc>
            </a:pPr>
            <a:r>
              <a:rPr lang="ru-RU" sz="2400" b="1" i="1" smtClean="0"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Качество </a:t>
            </a:r>
            <a:r>
              <a:rPr lang="ru-RU" sz="2400" b="1" i="1" dirty="0" smtClean="0"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освоения программы:</a:t>
            </a:r>
            <a:endParaRPr lang="ru-RU" sz="2400" i="1" dirty="0" smtClean="0"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ts val="2800"/>
              </a:lnSpc>
            </a:pPr>
            <a:r>
              <a:rPr lang="ru-RU" sz="2600" b="1" dirty="0" smtClean="0">
                <a:ln>
                  <a:solidFill>
                    <a:srgbClr val="1D6808"/>
                  </a:solidFill>
                </a:ln>
                <a:solidFill>
                  <a:srgbClr val="1D6808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600" b="1" dirty="0">
              <a:ln>
                <a:solidFill>
                  <a:srgbClr val="1D6808"/>
                </a:solidFill>
              </a:ln>
              <a:solidFill>
                <a:srgbClr val="1D6808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928794" y="2071678"/>
          <a:ext cx="6858047" cy="2804160"/>
        </p:xfrm>
        <a:graphic>
          <a:graphicData uri="http://schemas.openxmlformats.org/drawingml/2006/table">
            <a:tbl>
              <a:tblPr/>
              <a:tblGrid>
                <a:gridCol w="6858047"/>
              </a:tblGrid>
              <a:tr h="2460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5.1.Общая успеваемость </a:t>
                      </a:r>
                      <a:endParaRPr lang="ru-RU" sz="16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0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5.2.Качество </a:t>
                      </a:r>
                      <a:r>
                        <a:rPr lang="ru-RU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успеваемости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21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5.3.Наличие </a:t>
                      </a: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дипломов с </a:t>
                      </a:r>
                      <a:r>
                        <a:rPr lang="ru-RU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отличием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14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5.4. Проведение сертификации квалификаций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выпускников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21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5.5.Трудоустройство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выпускников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522</Words>
  <Application>Microsoft Office PowerPoint</Application>
  <PresentationFormat>Экран (4:3)</PresentationFormat>
  <Paragraphs>130</Paragraphs>
  <Slides>13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Reader</cp:lastModifiedBy>
  <cp:revision>20</cp:revision>
  <dcterms:modified xsi:type="dcterms:W3CDTF">2015-04-28T07:59:35Z</dcterms:modified>
</cp:coreProperties>
</file>